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0"/>
  </p:notesMasterIdLst>
  <p:sldIdLst>
    <p:sldId id="257" r:id="rId2"/>
    <p:sldId id="353" r:id="rId3"/>
    <p:sldId id="352" r:id="rId4"/>
    <p:sldId id="354" r:id="rId5"/>
    <p:sldId id="356" r:id="rId6"/>
    <p:sldId id="357" r:id="rId7"/>
    <p:sldId id="358" r:id="rId8"/>
    <p:sldId id="355" r:id="rId9"/>
  </p:sldIdLst>
  <p:sldSz cx="12192000" cy="6858000"/>
  <p:notesSz cx="6858000" cy="9144000"/>
  <p:embeddedFontLst>
    <p:embeddedFont>
      <p:font typeface="Varela Round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Wingdings 3" panose="05040102010807070707" pitchFamily="18" charset="2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9400" autoAdjust="0"/>
  </p:normalViewPr>
  <p:slideViewPr>
    <p:cSldViewPr snapToGrid="0">
      <p:cViewPr varScale="1">
        <p:scale>
          <a:sx n="105" d="100"/>
          <a:sy n="105" d="100"/>
        </p:scale>
        <p:origin x="80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jpg>
</file>

<file path=ppt/media/image11.jpg>
</file>

<file path=ppt/media/image12.jpeg>
</file>

<file path=ppt/media/image13.jp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2213FB-B106-48D1-AB4F-B632BC4B5386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5322D-85B2-454F-A006-DF9FC049F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80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https://vimeopro.com/creative454/2018-insights/video/271352861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58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994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 code</a:t>
            </a:r>
            <a:r>
              <a:rPr lang="en-US" baseline="0" dirty="0" smtClean="0"/>
              <a:t> in GIT</a:t>
            </a:r>
          </a:p>
          <a:p>
            <a:r>
              <a:rPr lang="en-US" dirty="0" smtClean="0"/>
              <a:t>https://epicor-corp.visualstudio.com/DefaultCollection/Epicor-Mobile/_git/EXF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5322D-85B2-454F-A006-DF9FC049F5F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0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jp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6"/>
          <a:stretch/>
        </p:blipFill>
        <p:spPr>
          <a:xfrm>
            <a:off x="2116633" y="947783"/>
            <a:ext cx="10083345" cy="592546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5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2116632" y="947783"/>
            <a:ext cx="5033697" cy="592546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Corporate Overview </a:t>
            </a:r>
            <a:endParaRPr lang="en-US" dirty="0"/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0821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_Slide_O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aseline="0"/>
            </a:lvl1pPr>
          </a:lstStyle>
          <a:p>
            <a:r>
              <a:rPr lang="en-US" dirty="0" smtClean="0"/>
              <a:t>Agenda or Today’s Discussion</a:t>
            </a:r>
            <a:endParaRPr lang="en-US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0"/>
          </p:nvPr>
        </p:nvSpPr>
        <p:spPr>
          <a:xfrm>
            <a:off x="623003" y="1701800"/>
            <a:ext cx="7213600" cy="4165600"/>
          </a:xfrm>
        </p:spPr>
        <p:txBody>
          <a:bodyPr>
            <a:normAutofit/>
          </a:bodyPr>
          <a:lstStyle>
            <a:lvl1pPr marL="0" indent="0">
              <a:buClr>
                <a:srgbClr val="F58B20"/>
              </a:buClr>
              <a:buFont typeface="Wingdings 3" panose="05040102010807070707" pitchFamily="18" charset="2"/>
              <a:buNone/>
              <a:defRPr sz="3200">
                <a:latin typeface="+mn-lt"/>
              </a:defRPr>
            </a:lvl1pPr>
          </a:lstStyle>
          <a:p>
            <a:r>
              <a:rPr lang="en-US" dirty="0" smtClean="0"/>
              <a:t>Click icon to add table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8026400" y="1701800"/>
            <a:ext cx="3556000" cy="1930400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latin typeface="+mn-lt"/>
              </a:defRPr>
            </a:lvl1pPr>
          </a:lstStyle>
          <a:p>
            <a:pPr lvl="0"/>
            <a:r>
              <a:rPr lang="en-US" dirty="0" smtClean="0"/>
              <a:t>Insert company logo or delete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128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_Section_Brea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37661" y="3429000"/>
            <a:ext cx="7440367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Write Section Break Title Here</a:t>
            </a:r>
          </a:p>
        </p:txBody>
      </p:sp>
    </p:spTree>
    <p:extLst>
      <p:ext uri="{BB962C8B-B14F-4D97-AF65-F5344CB8AC3E}">
        <p14:creationId xmlns:p14="http://schemas.microsoft.com/office/powerpoint/2010/main" val="18313455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al_Section_Break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997" y="1480067"/>
            <a:ext cx="2750009" cy="2743207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-51720" y="4038602"/>
            <a:ext cx="7776557" cy="1204117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 rot="19069346">
            <a:off x="6916174" y="3130867"/>
            <a:ext cx="2640715" cy="1410072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69902" y="4312840"/>
            <a:ext cx="7532073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   Write Section Break Title Here</a:t>
            </a:r>
          </a:p>
        </p:txBody>
      </p:sp>
      <p:sp>
        <p:nvSpPr>
          <p:cNvPr id="11" name="Down Arrow 10"/>
          <p:cNvSpPr/>
          <p:nvPr userDrawn="1"/>
        </p:nvSpPr>
        <p:spPr>
          <a:xfrm rot="13640681">
            <a:off x="7785631" y="1621049"/>
            <a:ext cx="2587448" cy="3022704"/>
          </a:xfrm>
          <a:prstGeom prst="downArrow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 rot="10800000">
            <a:off x="6848964" y="228602"/>
            <a:ext cx="4823432" cy="573706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596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eneral_Section_Break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6" t="8018" r="115" b="8352"/>
          <a:stretch/>
        </p:blipFill>
        <p:spPr>
          <a:xfrm>
            <a:off x="-1" y="-63501"/>
            <a:ext cx="12192001" cy="657622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-63500"/>
            <a:ext cx="10450173" cy="655889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124200"/>
            <a:ext cx="12192000" cy="1270000"/>
          </a:xfrm>
          <a:gradFill>
            <a:gsLst>
              <a:gs pos="100000">
                <a:schemeClr val="bg1">
                  <a:alpha val="0"/>
                </a:schemeClr>
              </a:gs>
              <a:gs pos="53000">
                <a:schemeClr val="bg1"/>
              </a:gs>
            </a:gsLst>
            <a:lin ang="0" scaled="0"/>
          </a:gradFill>
        </p:spPr>
        <p:txBody>
          <a:bodyPr>
            <a:normAutofit/>
          </a:bodyPr>
          <a:lstStyle>
            <a:lvl1pPr marL="0" indent="0">
              <a:lnSpc>
                <a:spcPts val="7710"/>
              </a:lnSpc>
              <a:buNone/>
              <a:defRPr sz="4000" b="1" baseline="0">
                <a:solidFill>
                  <a:srgbClr val="09C3F4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Write Section Break Title Here</a:t>
            </a:r>
          </a:p>
        </p:txBody>
      </p:sp>
    </p:spTree>
    <p:extLst>
      <p:ext uri="{BB962C8B-B14F-4D97-AF65-F5344CB8AC3E}">
        <p14:creationId xmlns:p14="http://schemas.microsoft.com/office/powerpoint/2010/main" val="4209078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facturing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708344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Manufacturing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11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tribution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708344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Distribution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1"/>
          <a:stretch/>
        </p:blipFill>
        <p:spPr>
          <a:xfrm>
            <a:off x="0" y="3125357"/>
            <a:ext cx="1405557" cy="129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313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8326399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Services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001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tail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40" y="3429000"/>
            <a:ext cx="8555565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Retail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7083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BM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9319456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LBM Section Break Text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511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to Aftermarket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124200"/>
            <a:ext cx="12192000" cy="129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75" tIns="45787" rIns="91575" bIns="45787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665439" y="3429000"/>
            <a:ext cx="9243067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9419" indent="0">
              <a:buNone/>
              <a:defRPr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Auto Aftermarket Section Break Text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"/>
          <a:stretch/>
        </p:blipFill>
        <p:spPr>
          <a:xfrm>
            <a:off x="0" y="3124200"/>
            <a:ext cx="1405557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342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8"/>
          <a:stretch/>
        </p:blipFill>
        <p:spPr>
          <a:xfrm>
            <a:off x="2108657" y="947781"/>
            <a:ext cx="10083345" cy="590958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3575164" y="947784"/>
            <a:ext cx="4904477" cy="58957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7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General Cover Slide Title</a:t>
            </a:r>
            <a:endParaRPr lang="en-US" dirty="0"/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0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368008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609600" y="1600200"/>
            <a:ext cx="10972800" cy="4267200"/>
          </a:xfrm>
        </p:spPr>
        <p:txBody>
          <a:bodyPr/>
          <a:lstStyle>
            <a:lvl1pPr marL="457065" indent="-457065">
              <a:buClr>
                <a:srgbClr val="F58B20"/>
              </a:buClr>
              <a:buSzPct val="90000"/>
              <a:buFont typeface="Wingdings 3" panose="05040102010807070707" pitchFamily="18" charset="2"/>
              <a:buChar char=""/>
              <a:defRPr sz="3200">
                <a:latin typeface="+mn-lt"/>
              </a:defRPr>
            </a:lvl1pPr>
            <a:lvl2pPr marL="990307" indent="-380886">
              <a:buClr>
                <a:srgbClr val="F58B20"/>
              </a:buClr>
              <a:buSzPct val="130000"/>
              <a:buFont typeface="Arial" panose="020B0604020202020204" pitchFamily="34" charset="0"/>
              <a:buChar char="•"/>
              <a:defRPr sz="2800">
                <a:latin typeface="+mn-lt"/>
              </a:defRPr>
            </a:lvl2pPr>
            <a:lvl3pPr marL="1523549" indent="-304710">
              <a:buClr>
                <a:srgbClr val="F58B20"/>
              </a:buClr>
              <a:buFont typeface="Wingdings" panose="05000000000000000000" pitchFamily="2" charset="2"/>
              <a:buChar char="§"/>
              <a:defRPr sz="1867">
                <a:latin typeface="+mn-lt"/>
              </a:defRPr>
            </a:lvl3pPr>
            <a:lvl4pPr marL="2285322" indent="-457065">
              <a:buClr>
                <a:srgbClr val="F58B20"/>
              </a:buClr>
              <a:buFont typeface="Wingdings 3" panose="05040102010807070707" pitchFamily="18" charset="2"/>
              <a:buChar char=""/>
              <a:defRPr/>
            </a:lvl4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 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1822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rt_Art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SmartArt Placeholder 8"/>
          <p:cNvSpPr>
            <a:spLocks noGrp="1"/>
          </p:cNvSpPr>
          <p:nvPr>
            <p:ph type="dgm" sz="quarter" idx="10"/>
          </p:nvPr>
        </p:nvSpPr>
        <p:spPr>
          <a:xfrm>
            <a:off x="609600" y="1701800"/>
            <a:ext cx="10972800" cy="416560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</a:lstStyle>
          <a:p>
            <a:r>
              <a:rPr lang="en-US" dirty="0" smtClean="0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831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_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 smtClean="0"/>
              <a:t>Additional Quote Slide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6" y="1701800"/>
            <a:ext cx="6326679" cy="2540000"/>
          </a:xfrm>
        </p:spPr>
        <p:txBody>
          <a:bodyPr>
            <a:normAutofit/>
          </a:bodyPr>
          <a:lstStyle>
            <a:lvl1pPr marL="0" indent="0">
              <a:buNone/>
              <a:defRPr sz="3200" baseline="0">
                <a:latin typeface="+mn-lt"/>
              </a:defRPr>
            </a:lvl1pPr>
            <a:lvl2pPr marL="609419" indent="0">
              <a:buNone/>
              <a:defRPr sz="3200"/>
            </a:lvl2pPr>
            <a:lvl3pPr marL="1218839" indent="0">
              <a:buNone/>
              <a:defRPr sz="3200"/>
            </a:lvl3pPr>
            <a:lvl4pPr marL="1828258" indent="0">
              <a:buNone/>
              <a:defRPr sz="3200"/>
            </a:lvl4pPr>
            <a:lvl5pPr marL="2437678" indent="0">
              <a:buNone/>
              <a:defRPr sz="3200"/>
            </a:lvl5pPr>
          </a:lstStyle>
          <a:p>
            <a:pPr lvl="0"/>
            <a:r>
              <a:rPr lang="en-US" dirty="0" smtClean="0"/>
              <a:t>“Quoted text goes here”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95995" y="4419600"/>
            <a:ext cx="3860800" cy="1524000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latin typeface="+mn-lt"/>
              </a:defRPr>
            </a:lvl1pPr>
          </a:lstStyle>
          <a:p>
            <a:r>
              <a:rPr lang="en-US" dirty="0" smtClean="0"/>
              <a:t>Customer or analyst logo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79" t="2950" r="7395"/>
          <a:stretch/>
        </p:blipFill>
        <p:spPr>
          <a:xfrm>
            <a:off x="7776561" y="1676405"/>
            <a:ext cx="4415441" cy="482767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471002" y="1606523"/>
            <a:ext cx="1298615" cy="482134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 rot="5400000">
            <a:off x="9399142" y="-481906"/>
            <a:ext cx="702516" cy="48333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79" t="2950" r="7395"/>
          <a:stretch/>
        </p:blipFill>
        <p:spPr>
          <a:xfrm>
            <a:off x="7776561" y="1676405"/>
            <a:ext cx="4415441" cy="4827671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7471002" y="1606523"/>
            <a:ext cx="1298615" cy="482134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9399142" y="-481906"/>
            <a:ext cx="702516" cy="48333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971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_Slide_O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4000" b="1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609600" y="1600200"/>
            <a:ext cx="10972800" cy="4343400"/>
          </a:xfrm>
        </p:spPr>
        <p:txBody>
          <a:bodyPr/>
          <a:lstStyle>
            <a:lvl1pPr marL="457065" indent="-457065">
              <a:buClr>
                <a:srgbClr val="F58B20"/>
              </a:buClr>
              <a:buSzPct val="80000"/>
              <a:buFont typeface="Wingdings 3" panose="05040102010807070707" pitchFamily="18" charset="2"/>
              <a:buChar char=""/>
              <a:defRPr sz="3200">
                <a:latin typeface="+mn-lt"/>
              </a:defRPr>
            </a:lvl1pPr>
            <a:lvl2pPr marL="990307" indent="-380886">
              <a:buClr>
                <a:srgbClr val="F58B20"/>
              </a:buClr>
              <a:buFont typeface="Arial" panose="020B0604020202020204" pitchFamily="34" charset="0"/>
              <a:buChar char="•"/>
              <a:defRPr sz="2800">
                <a:latin typeface="+mn-lt"/>
              </a:defRPr>
            </a:lvl2pPr>
            <a:lvl3pPr marL="1523549" indent="-304710">
              <a:buClr>
                <a:srgbClr val="F58B20"/>
              </a:buClr>
              <a:buFont typeface="Wingdings" panose="05000000000000000000" pitchFamily="2" charset="2"/>
              <a:buChar char="§"/>
              <a:defRPr sz="1867">
                <a:latin typeface="+mn-lt"/>
              </a:defRPr>
            </a:lvl3pPr>
            <a:lvl4pPr marL="1828258" indent="0">
              <a:buClr>
                <a:srgbClr val="F58B20"/>
              </a:buClr>
              <a:buFont typeface="Wingdings 3" panose="05040102010807070707" pitchFamily="18" charset="2"/>
              <a:buNone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55821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General_Section_Break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997" y="1480067"/>
            <a:ext cx="2750009" cy="274320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51721" y="4038603"/>
            <a:ext cx="7776559" cy="1204117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4" name="Rectangle 3"/>
          <p:cNvSpPr/>
          <p:nvPr/>
        </p:nvSpPr>
        <p:spPr>
          <a:xfrm rot="19069346">
            <a:off x="6916174" y="3130867"/>
            <a:ext cx="2640715" cy="1410072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69903" y="4312840"/>
            <a:ext cx="7532073" cy="6858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  <a:lvl2pPr marL="608527" indent="0">
              <a:buNone/>
              <a:defRPr/>
            </a:lvl2pPr>
            <a:lvl3pPr marL="1217054" indent="0">
              <a:buNone/>
              <a:defRPr/>
            </a:lvl3pPr>
            <a:lvl4pPr marL="1825581" indent="0">
              <a:buNone/>
              <a:defRPr/>
            </a:lvl4pPr>
            <a:lvl5pPr marL="2434107" indent="0">
              <a:buNone/>
              <a:defRPr/>
            </a:lvl5pPr>
          </a:lstStyle>
          <a:p>
            <a:pPr lvl="0"/>
            <a:r>
              <a:rPr lang="en-US" dirty="0" smtClean="0"/>
              <a:t>   Write Section Break Title Here</a:t>
            </a:r>
          </a:p>
        </p:txBody>
      </p:sp>
      <p:sp>
        <p:nvSpPr>
          <p:cNvPr id="11" name="Down Arrow 10"/>
          <p:cNvSpPr/>
          <p:nvPr/>
        </p:nvSpPr>
        <p:spPr>
          <a:xfrm rot="13640681">
            <a:off x="7785631" y="1621049"/>
            <a:ext cx="2587448" cy="3022704"/>
          </a:xfrm>
          <a:prstGeom prst="downArrow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7" name="Rectangle 6"/>
          <p:cNvSpPr/>
          <p:nvPr/>
        </p:nvSpPr>
        <p:spPr>
          <a:xfrm rot="10800000">
            <a:off x="6848964" y="228603"/>
            <a:ext cx="4823432" cy="573706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3" rIns="91428" bIns="45713" rtlCol="0" anchor="ctr"/>
          <a:lstStyle/>
          <a:p>
            <a:pPr algn="ctr"/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169888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739C1-4D74-4690-8845-F117469448FB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17DC-5D6C-4578-9B8D-C47A82A0B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963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line"/>
          <p:cNvSpPr>
            <a:spLocks noGrp="1"/>
          </p:cNvSpPr>
          <p:nvPr>
            <p:ph type="body" sz="quarter" idx="13" hasCustomPrompt="1"/>
          </p:nvPr>
        </p:nvSpPr>
        <p:spPr>
          <a:xfrm>
            <a:off x="540071" y="972000"/>
            <a:ext cx="11111047" cy="540000"/>
          </a:xfrm>
        </p:spPr>
        <p:txBody>
          <a:bodyPr/>
          <a:lstStyle>
            <a:lvl1pPr marL="0" indent="0">
              <a:buNone/>
              <a:defRPr baseline="0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 smtClean="0"/>
              <a:t>Enter your subtitle here</a:t>
            </a:r>
            <a:endParaRPr lang="en-US" dirty="0"/>
          </a:p>
        </p:txBody>
      </p:sp>
      <p:sp>
        <p:nvSpPr>
          <p:cNvPr id="3" name="Date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3DAB-407D-4279-8EB6-232635B6143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Footer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EFE82-39F2-4F47-8A0C-D5AB3496F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2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7_Title_and_Cont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3991" baseline="0">
                <a:solidFill>
                  <a:srgbClr val="09C3F4"/>
                </a:solidFill>
              </a:defRPr>
            </a:lvl1pPr>
          </a:lstStyle>
          <a:p>
            <a:r>
              <a:rPr lang="en-US" dirty="0" smtClean="0"/>
              <a:t>Click to edit Title Text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609600" y="1600200"/>
            <a:ext cx="10972800" cy="4267200"/>
          </a:xfrm>
        </p:spPr>
        <p:txBody>
          <a:bodyPr/>
          <a:lstStyle>
            <a:lvl1pPr marL="455254" indent="-455254">
              <a:buClr>
                <a:srgbClr val="F58B20"/>
              </a:buClr>
              <a:buSzPct val="90000"/>
              <a:buFont typeface="Wingdings 3" panose="05040102010807070707" pitchFamily="18" charset="2"/>
              <a:buChar char=""/>
              <a:defRPr sz="3192">
                <a:latin typeface="+mn-lt"/>
              </a:defRPr>
            </a:lvl1pPr>
            <a:lvl2pPr marL="986385" indent="-379377">
              <a:buClr>
                <a:srgbClr val="F58B20"/>
              </a:buClr>
              <a:buSzPct val="130000"/>
              <a:buFont typeface="Arial" panose="020B0604020202020204" pitchFamily="34" charset="0"/>
              <a:buChar char="•"/>
              <a:defRPr sz="2793">
                <a:latin typeface="+mn-lt"/>
              </a:defRPr>
            </a:lvl2pPr>
            <a:lvl3pPr marL="1517514" indent="-303503">
              <a:buClr>
                <a:srgbClr val="F58B20"/>
              </a:buClr>
              <a:buFont typeface="Wingdings" panose="05000000000000000000" pitchFamily="2" charset="2"/>
              <a:buChar char="§"/>
              <a:defRPr sz="1895">
                <a:latin typeface="+mn-lt"/>
              </a:defRPr>
            </a:lvl3pPr>
            <a:lvl4pPr marL="2276270" indent="-455254">
              <a:buClr>
                <a:srgbClr val="F58B20"/>
              </a:buClr>
              <a:buFont typeface="Wingdings 3" panose="05040102010807070707" pitchFamily="18" charset="2"/>
              <a:buChar char=""/>
              <a:defRPr/>
            </a:lvl4pPr>
          </a:lstStyle>
          <a:p>
            <a:pPr lvl="0"/>
            <a:r>
              <a:rPr lang="en-US" dirty="0" smtClean="0"/>
              <a:t> Click to edit Master text styles</a:t>
            </a:r>
          </a:p>
          <a:p>
            <a:pPr lvl="1"/>
            <a:r>
              <a:rPr lang="en-US" dirty="0" smtClean="0"/>
              <a:t> 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87872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_Cover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5" r="1145" b="3990"/>
          <a:stretch/>
        </p:blipFill>
        <p:spPr>
          <a:xfrm>
            <a:off x="2226475" y="947782"/>
            <a:ext cx="9967936" cy="59102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3" name="Rectangle 22"/>
          <p:cNvSpPr/>
          <p:nvPr userDrawn="1"/>
        </p:nvSpPr>
        <p:spPr>
          <a:xfrm>
            <a:off x="2226475" y="955040"/>
            <a:ext cx="5626472" cy="589570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20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  <p:sp>
        <p:nvSpPr>
          <p:cNvPr id="26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7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General Cover Slide Title</a:t>
            </a:r>
            <a:endParaRPr lang="en-US" dirty="0"/>
          </a:p>
        </p:txBody>
      </p:sp>
      <p:sp>
        <p:nvSpPr>
          <p:cNvPr id="2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5783053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ufacturing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3"/>
          <a:stretch/>
        </p:blipFill>
        <p:spPr>
          <a:xfrm>
            <a:off x="1677837" y="947781"/>
            <a:ext cx="10520363" cy="591022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2583650" y="947782"/>
            <a:ext cx="6390001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9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Manufacturing Cover Slide Title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864079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stribution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323" y="941519"/>
            <a:ext cx="10382629" cy="5918253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970995" y="949553"/>
            <a:ext cx="6340285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1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Distribution Cover Slide Title</a:t>
            </a:r>
            <a:endParaRPr lang="en-US" dirty="0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5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190065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tail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2178945" y="1067634"/>
            <a:ext cx="10013057" cy="5546567"/>
            <a:chOff x="-243681" y="381000"/>
            <a:chExt cx="11703140" cy="6498837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231" t="10188" r="3664"/>
            <a:stretch/>
          </p:blipFill>
          <p:spPr>
            <a:xfrm>
              <a:off x="3856040" y="381000"/>
              <a:ext cx="7603419" cy="6498837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 userDrawn="1"/>
          </p:nvSpPr>
          <p:spPr>
            <a:xfrm>
              <a:off x="-243681" y="381000"/>
              <a:ext cx="5699919" cy="64988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004"/>
              <a:endParaRPr 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7" name="Rectangle 6"/>
          <p:cNvSpPr/>
          <p:nvPr userDrawn="1"/>
        </p:nvSpPr>
        <p:spPr>
          <a:xfrm>
            <a:off x="6554337" y="377227"/>
            <a:ext cx="1680559" cy="648077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5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Retail Cover Slide Title</a:t>
            </a:r>
            <a:endParaRPr lang="en-US" dirty="0"/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 rot="16200000">
            <a:off x="8390939" y="3068204"/>
            <a:ext cx="1050851" cy="649684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18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69704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rvices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13" t="11598" b="2222"/>
          <a:stretch/>
        </p:blipFill>
        <p:spPr>
          <a:xfrm>
            <a:off x="4668610" y="947782"/>
            <a:ext cx="7523391" cy="591022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4668609" y="947782"/>
            <a:ext cx="6511507" cy="591022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0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Services Cover Slide Title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8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86888C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86888C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86888C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86888C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1952031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BM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5749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1" name="Text Box 13"/>
          <p:cNvSpPr txBox="1">
            <a:spLocks noChangeArrowheads="1"/>
          </p:cNvSpPr>
          <p:nvPr userDrawn="1"/>
        </p:nvSpPr>
        <p:spPr bwMode="auto">
          <a:xfrm>
            <a:off x="8973651" y="6388122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2016 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2896546" y="950750"/>
            <a:ext cx="9299879" cy="5910220"/>
            <a:chOff x="2889378" y="950750"/>
            <a:chExt cx="9276871" cy="5910220"/>
          </a:xfrm>
        </p:grpSpPr>
        <p:pic>
          <p:nvPicPr>
            <p:cNvPr id="26" name="Picture 25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83" t="100" r="50921"/>
            <a:stretch/>
          </p:blipFill>
          <p:spPr>
            <a:xfrm>
              <a:off x="2889378" y="950750"/>
              <a:ext cx="2048541" cy="5907249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83" t="50"/>
            <a:stretch/>
          </p:blipFill>
          <p:spPr>
            <a:xfrm>
              <a:off x="4848446" y="950751"/>
              <a:ext cx="7317803" cy="5910219"/>
            </a:xfrm>
            <a:prstGeom prst="rect">
              <a:avLst/>
            </a:prstGeom>
          </p:spPr>
        </p:pic>
      </p:grpSp>
      <p:sp>
        <p:nvSpPr>
          <p:cNvPr id="24" name="Rectangle 23"/>
          <p:cNvSpPr/>
          <p:nvPr userDrawn="1"/>
        </p:nvSpPr>
        <p:spPr>
          <a:xfrm>
            <a:off x="2698978" y="950752"/>
            <a:ext cx="8285919" cy="591021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34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LBM Cover Slide Title</a:t>
            </a:r>
            <a:endParaRPr lang="en-US" dirty="0"/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27" name="Text Box 13"/>
          <p:cNvSpPr txBox="1">
            <a:spLocks noChangeArrowheads="1"/>
          </p:cNvSpPr>
          <p:nvPr userDrawn="1"/>
        </p:nvSpPr>
        <p:spPr bwMode="auto">
          <a:xfrm>
            <a:off x="8973651" y="63246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420003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uto-aftermarket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5"/>
          <a:stretch/>
        </p:blipFill>
        <p:spPr>
          <a:xfrm>
            <a:off x="4978878" y="947782"/>
            <a:ext cx="7213124" cy="59229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642" y="241302"/>
            <a:ext cx="3596949" cy="581025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3"/>
            <a:ext cx="12192000" cy="88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0" y="838205"/>
            <a:ext cx="12192000" cy="109579"/>
          </a:xfrm>
          <a:prstGeom prst="rect">
            <a:avLst/>
          </a:prstGeom>
          <a:solidFill>
            <a:srgbClr val="F58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8" tIns="60943" rIns="121888" bIns="60943" rtlCol="0" anchor="ctr"/>
          <a:lstStyle/>
          <a:p>
            <a:pPr algn="ctr" defTabSz="1219004"/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9" y="319537"/>
            <a:ext cx="1833339" cy="249937"/>
          </a:xfrm>
          <a:prstGeom prst="rect">
            <a:avLst/>
          </a:prstGeom>
        </p:spPr>
      </p:pic>
      <p:sp>
        <p:nvSpPr>
          <p:cNvPr id="24" name="Rectangle 23"/>
          <p:cNvSpPr/>
          <p:nvPr userDrawn="1"/>
        </p:nvSpPr>
        <p:spPr>
          <a:xfrm>
            <a:off x="4966640" y="968508"/>
            <a:ext cx="3802973" cy="590217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sp>
        <p:nvSpPr>
          <p:cNvPr id="21" name="Text Box 13"/>
          <p:cNvSpPr txBox="1">
            <a:spLocks noChangeArrowheads="1"/>
          </p:cNvSpPr>
          <p:nvPr userDrawn="1"/>
        </p:nvSpPr>
        <p:spPr bwMode="auto">
          <a:xfrm>
            <a:off x="8922393" y="6400804"/>
            <a:ext cx="310294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200" dirty="0">
                <a:solidFill>
                  <a:srgbClr val="FFFFFF"/>
                </a:solidFill>
                <a:latin typeface="Varela Round"/>
              </a:rPr>
              <a:t>© </a:t>
            </a:r>
            <a:r>
              <a:rPr lang="en-US" sz="1200" dirty="0" smtClean="0">
                <a:solidFill>
                  <a:srgbClr val="FFFFFF"/>
                </a:solidFill>
                <a:latin typeface="Varela Round"/>
              </a:rPr>
              <a:t>2017 </a:t>
            </a:r>
            <a:r>
              <a:rPr lang="en-US" sz="1200" dirty="0">
                <a:solidFill>
                  <a:srgbClr val="FFFFFF"/>
                </a:solidFill>
                <a:latin typeface="Varela Round"/>
              </a:rPr>
              <a:t>Epicor Software Corporation</a:t>
            </a:r>
            <a:endParaRPr lang="en-US" sz="1067" dirty="0">
              <a:solidFill>
                <a:srgbClr val="FFFFFF"/>
              </a:solidFill>
              <a:latin typeface="Varela Round"/>
            </a:endParaRPr>
          </a:p>
        </p:txBody>
      </p:sp>
      <p:sp>
        <p:nvSpPr>
          <p:cNvPr id="22" name="Content Placeholder 9"/>
          <p:cNvSpPr>
            <a:spLocks noGrp="1"/>
          </p:cNvSpPr>
          <p:nvPr>
            <p:ph sz="quarter" idx="10" hasCustomPrompt="1"/>
          </p:nvPr>
        </p:nvSpPr>
        <p:spPr>
          <a:xfrm>
            <a:off x="290439" y="5105400"/>
            <a:ext cx="2444448" cy="1066800"/>
          </a:xfr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86888C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Place client logo or delete</a:t>
            </a:r>
            <a:endParaRPr lang="en-US" dirty="0"/>
          </a:p>
        </p:txBody>
      </p:sp>
      <p:sp>
        <p:nvSpPr>
          <p:cNvPr id="2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90439" y="2057403"/>
            <a:ext cx="5576396" cy="1852747"/>
          </a:xfrm>
        </p:spPr>
        <p:txBody>
          <a:bodyPr>
            <a:noAutofit/>
          </a:bodyPr>
          <a:lstStyle>
            <a:lvl1pPr marL="0" indent="0">
              <a:buNone/>
              <a:defRPr sz="4800" b="1" baseline="0">
                <a:solidFill>
                  <a:srgbClr val="09C3F4"/>
                </a:solidFill>
                <a:latin typeface="+mj-lt"/>
              </a:defRPr>
            </a:lvl1pPr>
            <a:lvl2pPr>
              <a:defRPr>
                <a:solidFill>
                  <a:srgbClr val="86888C"/>
                </a:solidFill>
                <a:latin typeface="+mj-lt"/>
              </a:defRPr>
            </a:lvl2pPr>
            <a:lvl3pPr>
              <a:defRPr>
                <a:solidFill>
                  <a:srgbClr val="86888C"/>
                </a:solidFill>
                <a:latin typeface="+mj-lt"/>
              </a:defRPr>
            </a:lvl3pPr>
            <a:lvl4pPr>
              <a:defRPr>
                <a:solidFill>
                  <a:srgbClr val="86888C"/>
                </a:solidFill>
                <a:latin typeface="+mj-lt"/>
              </a:defRPr>
            </a:lvl4pPr>
            <a:lvl5pPr>
              <a:defRPr>
                <a:solidFill>
                  <a:srgbClr val="86888C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Auto Aftermarket Cover Slide Title</a:t>
            </a:r>
            <a:endParaRPr lang="en-US" dirty="0"/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76911" y="4114800"/>
            <a:ext cx="5589924" cy="762000"/>
          </a:xfrm>
        </p:spPr>
        <p:txBody>
          <a:bodyPr/>
          <a:lstStyle>
            <a:lvl1pPr marL="0" indent="0">
              <a:buNone/>
              <a:defRPr sz="2000" b="1"/>
            </a:lvl1pPr>
            <a:lvl2pPr marL="609421" indent="0">
              <a:buNone/>
              <a:defRPr sz="1600" i="1"/>
            </a:lvl2pPr>
            <a:lvl3pPr marL="1218839" indent="0">
              <a:buNone/>
              <a:defRPr/>
            </a:lvl3pPr>
            <a:lvl4pPr marL="1828258" indent="0">
              <a:buNone/>
              <a:defRPr/>
            </a:lvl4pPr>
            <a:lvl5pPr marL="2437678" indent="0">
              <a:buNone/>
              <a:defRPr/>
            </a:lvl5pPr>
          </a:lstStyle>
          <a:p>
            <a:pPr lvl="0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9004" y="428752"/>
            <a:ext cx="2344931" cy="18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3043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16" tIns="45707" rIns="91416" bIns="45707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0901" y="1646241"/>
            <a:ext cx="10972800" cy="4525963"/>
          </a:xfrm>
          <a:prstGeom prst="rect">
            <a:avLst/>
          </a:prstGeom>
        </p:spPr>
        <p:txBody>
          <a:bodyPr vert="horz" lIns="91416" tIns="45707" rIns="91416" bIns="45707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0" name="Text Box 13"/>
          <p:cNvSpPr txBox="1">
            <a:spLocks noChangeArrowheads="1"/>
          </p:cNvSpPr>
          <p:nvPr/>
        </p:nvSpPr>
        <p:spPr bwMode="auto">
          <a:xfrm>
            <a:off x="4797388" y="6318653"/>
            <a:ext cx="221528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800" dirty="0">
                <a:solidFill>
                  <a:srgbClr val="FFFFFF"/>
                </a:solidFill>
                <a:latin typeface="Varela Round"/>
              </a:rPr>
              <a:t>© 2015 Epicor Software Corporation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6" y="6509152"/>
            <a:ext cx="12191997" cy="348853"/>
          </a:xfrm>
          <a:prstGeom prst="rect">
            <a:avLst/>
          </a:prstGeom>
          <a:solidFill>
            <a:srgbClr val="F58B2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95" y="6537745"/>
            <a:ext cx="1160348" cy="25078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344" y="6601371"/>
            <a:ext cx="2062661" cy="164404"/>
          </a:xfrm>
          <a:prstGeom prst="rect">
            <a:avLst/>
          </a:prstGeom>
        </p:spPr>
      </p:pic>
      <p:sp>
        <p:nvSpPr>
          <p:cNvPr id="8" name="Text Box 13"/>
          <p:cNvSpPr txBox="1">
            <a:spLocks noChangeArrowheads="1"/>
          </p:cNvSpPr>
          <p:nvPr userDrawn="1"/>
        </p:nvSpPr>
        <p:spPr bwMode="auto">
          <a:xfrm>
            <a:off x="4797388" y="6318653"/>
            <a:ext cx="2215280" cy="46988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800" dirty="0">
                <a:solidFill>
                  <a:srgbClr val="FFFFFF"/>
                </a:solidFill>
                <a:latin typeface="Varela Round"/>
              </a:rPr>
              <a:t>© 2015 Epicor Software Corporation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6" y="6509152"/>
            <a:ext cx="12191997" cy="348853"/>
          </a:xfrm>
          <a:prstGeom prst="rect">
            <a:avLst/>
          </a:prstGeom>
          <a:solidFill>
            <a:srgbClr val="09C3F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563" tIns="45780" rIns="91563" bIns="45780" rtlCol="0" anchor="ctr"/>
          <a:lstStyle/>
          <a:p>
            <a:pPr algn="ctr" defTabSz="1219004"/>
            <a:endParaRPr lang="en-US" sz="800" dirty="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2049" y="6571309"/>
            <a:ext cx="1160348" cy="250787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5866833" y="6553203"/>
            <a:ext cx="1222224" cy="256666"/>
          </a:xfrm>
          <a:prstGeom prst="rect">
            <a:avLst/>
          </a:prstGeom>
          <a:noFill/>
        </p:spPr>
        <p:txBody>
          <a:bodyPr wrap="square" lIns="91563" tIns="45780" rIns="91563" bIns="45780" rtlCol="0">
            <a:spAutoFit/>
          </a:bodyPr>
          <a:lstStyle/>
          <a:p>
            <a:pPr defTabSz="1219004"/>
            <a:fld id="{EB02C528-98C4-4392-B997-7B30E93F8E2A}" type="slidenum">
              <a:rPr lang="en-US" sz="1067">
                <a:solidFill>
                  <a:srgbClr val="FFFFFF"/>
                </a:solidFill>
              </a:rPr>
              <a:pPr defTabSz="1219004"/>
              <a:t>‹#›</a:t>
            </a:fld>
            <a:endParaRPr lang="en-US" sz="1067" dirty="0">
              <a:solidFill>
                <a:srgbClr val="FFFFFF"/>
              </a:solidFill>
            </a:endParaRPr>
          </a:p>
        </p:txBody>
      </p:sp>
      <p:sp>
        <p:nvSpPr>
          <p:cNvPr id="16" name="Text Box 13"/>
          <p:cNvSpPr txBox="1">
            <a:spLocks noChangeArrowheads="1"/>
          </p:cNvSpPr>
          <p:nvPr userDrawn="1"/>
        </p:nvSpPr>
        <p:spPr bwMode="auto">
          <a:xfrm>
            <a:off x="505097" y="6499165"/>
            <a:ext cx="2014231" cy="352411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noAutofit/>
          </a:bodyPr>
          <a:lstStyle/>
          <a:p>
            <a:pPr defTabSz="1219004"/>
            <a:r>
              <a:rPr lang="en-US" sz="1067" dirty="0">
                <a:solidFill>
                  <a:srgbClr val="FFFFFF"/>
                </a:solidFill>
              </a:rPr>
              <a:t>© </a:t>
            </a:r>
            <a:r>
              <a:rPr lang="en-US" sz="1067" dirty="0" smtClean="0">
                <a:solidFill>
                  <a:srgbClr val="FFFFFF"/>
                </a:solidFill>
              </a:rPr>
              <a:t>2017 </a:t>
            </a:r>
            <a:r>
              <a:rPr lang="en-US" sz="1067" dirty="0">
                <a:solidFill>
                  <a:srgbClr val="FFFFFF"/>
                </a:solidFill>
              </a:rPr>
              <a:t>Epicor Software Corporation</a:t>
            </a:r>
          </a:p>
        </p:txBody>
      </p:sp>
    </p:spTree>
    <p:extLst>
      <p:ext uri="{BB962C8B-B14F-4D97-AF65-F5344CB8AC3E}">
        <p14:creationId xmlns:p14="http://schemas.microsoft.com/office/powerpoint/2010/main" val="107613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timing>
    <p:tnLst>
      <p:par>
        <p:cTn id="1" dur="indefinite" restart="never" nodeType="tmRoot"/>
      </p:par>
    </p:tnLst>
  </p:timing>
  <p:txStyles>
    <p:titleStyle>
      <a:lvl1pPr algn="l" defTabSz="1218839" rtl="0" eaLnBrk="1" latinLnBrk="0" hangingPunct="1">
        <a:spcBef>
          <a:spcPct val="0"/>
        </a:spcBef>
        <a:buNone/>
        <a:defRPr sz="4000" b="1" kern="1200">
          <a:solidFill>
            <a:srgbClr val="09C3F4"/>
          </a:solidFill>
          <a:latin typeface="+mj-lt"/>
          <a:ea typeface="+mj-ea"/>
          <a:cs typeface="+mj-cs"/>
        </a:defRPr>
      </a:lvl1pPr>
    </p:titleStyle>
    <p:bodyStyle>
      <a:lvl1pPr marL="457065" indent="-457065" algn="l" defTabSz="1218839" rtl="0" eaLnBrk="1" latinLnBrk="0" hangingPunct="1">
        <a:spcBef>
          <a:spcPct val="20000"/>
        </a:spcBef>
        <a:buClr>
          <a:srgbClr val="F58B20"/>
        </a:buClr>
        <a:buFont typeface="Wingdings 3" panose="05040102010807070707" pitchFamily="18" charset="2"/>
        <a:buChar char=""/>
        <a:defRPr sz="3200" kern="1200">
          <a:solidFill>
            <a:srgbClr val="86888C"/>
          </a:solidFill>
          <a:latin typeface="+mn-lt"/>
          <a:ea typeface="+mn-ea"/>
          <a:cs typeface="+mn-cs"/>
        </a:defRPr>
      </a:lvl1pPr>
      <a:lvl2pPr marL="990307" indent="-380886" algn="l" defTabSz="1218839" rtl="0" eaLnBrk="1" latinLnBrk="0" hangingPunct="1">
        <a:spcBef>
          <a:spcPct val="20000"/>
        </a:spcBef>
        <a:buClr>
          <a:srgbClr val="F58B20"/>
        </a:buClr>
        <a:buFont typeface="Arial" panose="020B0604020202020204" pitchFamily="34" charset="0"/>
        <a:buChar char="•"/>
        <a:defRPr sz="2800" kern="1200">
          <a:solidFill>
            <a:srgbClr val="86888C"/>
          </a:solidFill>
          <a:latin typeface="+mn-lt"/>
          <a:ea typeface="+mn-ea"/>
          <a:cs typeface="+mn-cs"/>
        </a:defRPr>
      </a:lvl2pPr>
      <a:lvl3pPr marL="1523549" indent="-304710" algn="l" defTabSz="1218839" rtl="0" eaLnBrk="1" latinLnBrk="0" hangingPunct="1">
        <a:spcBef>
          <a:spcPct val="20000"/>
        </a:spcBef>
        <a:buClr>
          <a:srgbClr val="F58B20"/>
        </a:buClr>
        <a:buFont typeface="Wingdings" panose="05000000000000000000" pitchFamily="2" charset="2"/>
        <a:buChar char="§"/>
        <a:defRPr sz="1867" kern="1200">
          <a:solidFill>
            <a:srgbClr val="86888C"/>
          </a:solidFill>
          <a:latin typeface="+mn-lt"/>
          <a:ea typeface="+mn-ea"/>
          <a:cs typeface="+mn-cs"/>
        </a:defRPr>
      </a:lvl3pPr>
      <a:lvl4pPr marL="2132968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rgbClr val="86888C"/>
          </a:solidFill>
          <a:latin typeface="+mj-lt"/>
          <a:ea typeface="+mn-ea"/>
          <a:cs typeface="+mn-cs"/>
        </a:defRPr>
      </a:lvl4pPr>
      <a:lvl5pPr marL="2742387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rgbClr val="86888C"/>
          </a:solidFill>
          <a:latin typeface="+mj-lt"/>
          <a:ea typeface="+mn-ea"/>
          <a:cs typeface="+mn-cs"/>
        </a:defRPr>
      </a:lvl5pPr>
      <a:lvl6pPr marL="3351807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1226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0646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0064" indent="-304710" algn="l" defTabSz="1218839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19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839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258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678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097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517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935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355" algn="l" defTabSz="12188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kinetic.developer.epicor.com/framework/" TargetMode="Externa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Kinetic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37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526924"/>
          </a:xfrm>
        </p:spPr>
        <p:txBody>
          <a:bodyPr/>
          <a:lstStyle/>
          <a:p>
            <a:pPr algn="ctr"/>
            <a:r>
              <a:rPr lang="en-US" dirty="0" smtClean="0"/>
              <a:t>Why Kinetic?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91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21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Testharness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https://kinetic.developer.epicor.com/framework</a:t>
            </a:r>
            <a:r>
              <a:rPr lang="en-US" smtClean="0">
                <a:hlinkClick r:id="rId2"/>
              </a:rPr>
              <a:t>/</a:t>
            </a:r>
            <a:endParaRPr lang="en-US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17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5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46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54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8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Angular </a:t>
            </a:r>
            <a:r>
              <a:rPr lang="en-US" dirty="0" smtClean="0"/>
              <a:t>6.x</a:t>
            </a:r>
            <a:endParaRPr lang="en-US" dirty="0" smtClean="0"/>
          </a:p>
          <a:p>
            <a:r>
              <a:rPr lang="en-US" dirty="0" smtClean="0"/>
              <a:t>Kendo control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13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picor-GB-Theme">
  <a:themeElements>
    <a:clrScheme name="Epicor-GB-Colors-For-Smartart-and-Tables">
      <a:dk1>
        <a:srgbClr val="86898D"/>
      </a:dk1>
      <a:lt1>
        <a:srgbClr val="FFFFFF"/>
      </a:lt1>
      <a:dk2>
        <a:srgbClr val="86898D"/>
      </a:dk2>
      <a:lt2>
        <a:srgbClr val="FFFFFF"/>
      </a:lt2>
      <a:accent1>
        <a:srgbClr val="12C3F4"/>
      </a:accent1>
      <a:accent2>
        <a:srgbClr val="12C3F4"/>
      </a:accent2>
      <a:accent3>
        <a:srgbClr val="008AA9"/>
      </a:accent3>
      <a:accent4>
        <a:srgbClr val="C4C6C7"/>
      </a:accent4>
      <a:accent5>
        <a:srgbClr val="A3D183"/>
      </a:accent5>
      <a:accent6>
        <a:srgbClr val="008AA9"/>
      </a:accent6>
      <a:hlink>
        <a:srgbClr val="12C3F4"/>
      </a:hlink>
      <a:folHlink>
        <a:srgbClr val="F58220"/>
      </a:folHlink>
    </a:clrScheme>
    <a:fontScheme name="Custom 1">
      <a:majorFont>
        <a:latin typeface="Varela Roun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10500</TotalTime>
  <Words>30</Words>
  <Application>Microsoft Office PowerPoint</Application>
  <PresentationFormat>Widescreen</PresentationFormat>
  <Paragraphs>13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Varela Round</vt:lpstr>
      <vt:lpstr>Calibri</vt:lpstr>
      <vt:lpstr>Wingdings</vt:lpstr>
      <vt:lpstr>Arial</vt:lpstr>
      <vt:lpstr>Wingdings 3</vt:lpstr>
      <vt:lpstr>Epicor-GB-Theme</vt:lpstr>
      <vt:lpstr>PowerPoint Presentation</vt:lpstr>
      <vt:lpstr>Why Kinetic?</vt:lpstr>
      <vt:lpstr>PowerPoint Presentation</vt:lpstr>
      <vt:lpstr>Testharness</vt:lpstr>
      <vt:lpstr>PowerPoint Presentation</vt:lpstr>
      <vt:lpstr>PowerPoint Presentation</vt:lpstr>
      <vt:lpstr>PowerPoint Presentation</vt:lpstr>
      <vt:lpstr>Technology</vt:lpstr>
    </vt:vector>
  </TitlesOfParts>
  <Company>Epicor Software Corp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Martin, Lawrence</dc:creator>
  <cp:lastModifiedBy>Goenka, Abhishek</cp:lastModifiedBy>
  <cp:revision>108</cp:revision>
  <dcterms:created xsi:type="dcterms:W3CDTF">2017-10-15T12:44:51Z</dcterms:created>
  <dcterms:modified xsi:type="dcterms:W3CDTF">2018-09-11T07:24:05Z</dcterms:modified>
</cp:coreProperties>
</file>

<file path=docProps/thumbnail.jpeg>
</file>